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983D-29B0-45F9-A71C-7784CDED8547}" type="datetimeFigureOut">
              <a:rPr lang="en-US" smtClean="0"/>
              <a:pPr/>
              <a:t>10-Oct-18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5632-4422-4A6B-A1BC-E339588A4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983D-29B0-45F9-A71C-7784CDED8547}" type="datetimeFigureOut">
              <a:rPr lang="en-US" smtClean="0"/>
              <a:pPr/>
              <a:t>10-Oct-18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5632-4422-4A6B-A1BC-E339588A4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983D-29B0-45F9-A71C-7784CDED8547}" type="datetimeFigureOut">
              <a:rPr lang="en-US" smtClean="0"/>
              <a:pPr/>
              <a:t>10-Oct-18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5632-4422-4A6B-A1BC-E339588A4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983D-29B0-45F9-A71C-7784CDED8547}" type="datetimeFigureOut">
              <a:rPr lang="en-US" smtClean="0"/>
              <a:pPr/>
              <a:t>10-Oct-18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5632-4422-4A6B-A1BC-E339588A4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983D-29B0-45F9-A71C-7784CDED8547}" type="datetimeFigureOut">
              <a:rPr lang="en-US" smtClean="0"/>
              <a:pPr/>
              <a:t>10-Oct-18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5632-4422-4A6B-A1BC-E339588A4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983D-29B0-45F9-A71C-7784CDED8547}" type="datetimeFigureOut">
              <a:rPr lang="en-US" smtClean="0"/>
              <a:pPr/>
              <a:t>10-Oct-18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5632-4422-4A6B-A1BC-E339588A4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983D-29B0-45F9-A71C-7784CDED8547}" type="datetimeFigureOut">
              <a:rPr lang="en-US" smtClean="0"/>
              <a:pPr/>
              <a:t>10-Oct-18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5632-4422-4A6B-A1BC-E339588A4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983D-29B0-45F9-A71C-7784CDED8547}" type="datetimeFigureOut">
              <a:rPr lang="en-US" smtClean="0"/>
              <a:pPr/>
              <a:t>10-Oct-18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5632-4422-4A6B-A1BC-E339588A4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983D-29B0-45F9-A71C-7784CDED8547}" type="datetimeFigureOut">
              <a:rPr lang="en-US" smtClean="0"/>
              <a:pPr/>
              <a:t>10-Oct-18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5632-4422-4A6B-A1BC-E339588A4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983D-29B0-45F9-A71C-7784CDED8547}" type="datetimeFigureOut">
              <a:rPr lang="en-US" smtClean="0"/>
              <a:pPr/>
              <a:t>10-Oct-18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5632-4422-4A6B-A1BC-E339588A4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983D-29B0-45F9-A71C-7784CDED8547}" type="datetimeFigureOut">
              <a:rPr lang="en-US" smtClean="0"/>
              <a:pPr/>
              <a:t>10-Oct-18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7185632-4422-4A6B-A1BC-E339588A4C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D3983D-29B0-45F9-A71C-7784CDED8547}" type="datetimeFigureOut">
              <a:rPr lang="en-US" smtClean="0"/>
              <a:pPr/>
              <a:t>10-Oct-18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185632-4422-4A6B-A1BC-E339588A4C7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range-and-white-free-ppt-backgrounds-for-your-powerpoint-templates-throughout-ppt-template-background-wh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8077200" cy="1295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gu-IN" sz="3600" dirty="0">
                <a:solidFill>
                  <a:schemeClr val="accent6">
                    <a:lumMod val="75000"/>
                  </a:schemeClr>
                </a:solidFill>
              </a:rPr>
              <a:t>આકાર અધ્યાપન મંદિર (બી.એડ. કોલેજ), ઓગણજ 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58000" cy="28194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gu-IN" sz="4400" dirty="0" smtClean="0">
                <a:solidFill>
                  <a:srgbClr val="FF0000"/>
                </a:solidFill>
                <a:latin typeface="KAP014" pitchFamily="2" charset="0"/>
              </a:rPr>
              <a:t>નામ      : </a:t>
            </a:r>
            <a:r>
              <a:rPr lang="gu-IN" sz="4500" dirty="0">
                <a:solidFill>
                  <a:srgbClr val="FF0000"/>
                </a:solidFill>
              </a:rPr>
              <a:t>તડવી ધનીબેન રણછોડભાઈ</a:t>
            </a:r>
            <a:r>
              <a:rPr lang="gu-IN" dirty="0">
                <a:solidFill>
                  <a:srgbClr val="FF0000"/>
                </a:solidFill>
              </a:rPr>
              <a:t> </a:t>
            </a:r>
            <a:endParaRPr lang="en-US" sz="4400" dirty="0" smtClean="0">
              <a:solidFill>
                <a:srgbClr val="FF0000"/>
              </a:solidFill>
              <a:latin typeface="KAP014" pitchFamily="2" charset="0"/>
            </a:endParaRPr>
          </a:p>
          <a:p>
            <a:pPr algn="l"/>
            <a:r>
              <a:rPr lang="gu-IN" sz="4400" dirty="0" smtClean="0">
                <a:solidFill>
                  <a:srgbClr val="FF0000"/>
                </a:solidFill>
                <a:latin typeface="KAP014" pitchFamily="2" charset="0"/>
              </a:rPr>
              <a:t>રોલ નં.   : </a:t>
            </a:r>
          </a:p>
          <a:p>
            <a:pPr algn="l"/>
            <a:r>
              <a:rPr lang="gu-IN" sz="4400" dirty="0" smtClean="0">
                <a:solidFill>
                  <a:srgbClr val="FF0000"/>
                </a:solidFill>
                <a:latin typeface="KAP014" pitchFamily="2" charset="0"/>
              </a:rPr>
              <a:t>સેમેસ્ટર   : 3 </a:t>
            </a:r>
          </a:p>
          <a:p>
            <a:pPr algn="l"/>
            <a:r>
              <a:rPr lang="gu-IN" sz="4400" dirty="0" smtClean="0">
                <a:solidFill>
                  <a:srgbClr val="FF0000"/>
                </a:solidFill>
                <a:latin typeface="KAP014" pitchFamily="2" charset="0"/>
              </a:rPr>
              <a:t>વિષય     : </a:t>
            </a:r>
            <a:r>
              <a:rPr lang="gu-IN" sz="4500" dirty="0">
                <a:solidFill>
                  <a:srgbClr val="FF0000"/>
                </a:solidFill>
              </a:rPr>
              <a:t>સામાજિક વિજ્ઞાન</a:t>
            </a:r>
            <a:r>
              <a:rPr lang="gu-IN" dirty="0"/>
              <a:t> </a:t>
            </a:r>
            <a:endParaRPr lang="gu-IN" sz="4400" dirty="0" smtClean="0">
              <a:solidFill>
                <a:srgbClr val="FF0000"/>
              </a:solidFill>
              <a:latin typeface="KAP014" pitchFamily="2" charset="0"/>
            </a:endParaRPr>
          </a:p>
          <a:p>
            <a:pPr algn="l"/>
            <a:r>
              <a:rPr lang="gu-IN" sz="4400" dirty="0" smtClean="0">
                <a:solidFill>
                  <a:srgbClr val="FF0000"/>
                </a:solidFill>
                <a:latin typeface="KAP014" pitchFamily="2" charset="0"/>
              </a:rPr>
              <a:t>વિષયાંગ  : </a:t>
            </a:r>
            <a:r>
              <a:rPr lang="gu-IN" sz="4500" dirty="0">
                <a:solidFill>
                  <a:srgbClr val="FF0000"/>
                </a:solidFill>
              </a:rPr>
              <a:t>પ્રાકૃતિક પ્રકોપો</a:t>
            </a:r>
            <a:r>
              <a:rPr lang="gu-IN" dirty="0"/>
              <a:t> </a:t>
            </a:r>
            <a:r>
              <a:rPr lang="gu-IN" sz="4400" dirty="0" smtClean="0">
                <a:solidFill>
                  <a:srgbClr val="FF0000"/>
                </a:solidFill>
                <a:latin typeface="KAP014" pitchFamily="2" charset="0"/>
              </a:rPr>
              <a:t> </a:t>
            </a:r>
          </a:p>
          <a:p>
            <a:pPr algn="l"/>
            <a:r>
              <a:rPr lang="gu-IN" sz="4400" dirty="0" smtClean="0">
                <a:solidFill>
                  <a:srgbClr val="FF0000"/>
                </a:solidFill>
                <a:latin typeface="KAP014" pitchFamily="2" charset="0"/>
              </a:rPr>
              <a:t>વર્ષ       : 2018-19</a:t>
            </a:r>
            <a:endParaRPr lang="en-US" sz="4400" dirty="0" smtClean="0">
              <a:solidFill>
                <a:srgbClr val="FF0000"/>
              </a:solidFill>
              <a:latin typeface="KAP014" pitchFamily="2" charset="0"/>
            </a:endParaRPr>
          </a:p>
          <a:p>
            <a:endParaRPr lang="en-US" dirty="0"/>
          </a:p>
        </p:txBody>
      </p:sp>
      <p:pic>
        <p:nvPicPr>
          <p:cNvPr id="4" name="Picture 3" descr="C:\Users\DIVU\Desktop\line art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752600"/>
            <a:ext cx="2590800" cy="19405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gu-IN" sz="4000" dirty="0" smtClean="0">
                <a:solidFill>
                  <a:srgbClr val="FF0000"/>
                </a:solidFill>
              </a:rPr>
              <a:t>વાવાઝોડું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gu-IN" dirty="0" smtClean="0"/>
              <a:t> </a:t>
            </a:r>
            <a:r>
              <a:rPr lang="gu-IN" sz="2700" dirty="0">
                <a:solidFill>
                  <a:schemeClr val="bg1"/>
                </a:solidFill>
              </a:rPr>
              <a:t>(</a:t>
            </a:r>
            <a:r>
              <a:rPr lang="en-US" sz="2700" dirty="0">
                <a:solidFill>
                  <a:schemeClr val="bg1"/>
                </a:solidFill>
              </a:rPr>
              <a:t>Cyclone</a:t>
            </a:r>
            <a:r>
              <a:rPr lang="en-US" sz="2700" dirty="0" smtClean="0">
                <a:solidFill>
                  <a:schemeClr val="bg1"/>
                </a:solidFill>
              </a:rPr>
              <a:t>)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981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gu-IN" sz="1800" dirty="0"/>
              <a:t>વાવાઝોડું એ હવાનું એક ‘તોફાન’ છે. આપણે એને ચક્રવાત કે વંટોળ કહીએ </a:t>
            </a:r>
            <a:r>
              <a:rPr lang="gu-IN" sz="1800" dirty="0" smtClean="0"/>
              <a:t>છીએ</a:t>
            </a:r>
            <a:r>
              <a:rPr lang="en-US" sz="18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gu-IN" sz="1800" dirty="0"/>
              <a:t> ભારતના </a:t>
            </a:r>
            <a:r>
              <a:rPr lang="gu-IN" sz="1800" dirty="0" smtClean="0"/>
              <a:t>દરિયાકિનારાના</a:t>
            </a:r>
            <a:r>
              <a:rPr lang="en-US" sz="1800" dirty="0" smtClean="0"/>
              <a:t> </a:t>
            </a:r>
            <a:r>
              <a:rPr lang="gu-IN" sz="1800" dirty="0" smtClean="0"/>
              <a:t>વિસ્તારમાં </a:t>
            </a:r>
            <a:r>
              <a:rPr lang="gu-IN" sz="1800" dirty="0"/>
              <a:t>કેટલીક વાર આવા ચક્રવાત સર્જાય છે. જેના કારણે ત્યાંના નજીકના વિસ્તારમાં હવાનું હલનચલન થતું </a:t>
            </a:r>
            <a:r>
              <a:rPr lang="gu-IN" sz="1800" dirty="0" smtClean="0"/>
              <a:t>રહે.</a:t>
            </a:r>
            <a:r>
              <a:rPr lang="en-US" sz="1800" dirty="0" smtClean="0"/>
              <a:t> </a:t>
            </a:r>
            <a:r>
              <a:rPr lang="gu-IN" sz="1800" dirty="0" smtClean="0"/>
              <a:t>આ </a:t>
            </a:r>
            <a:r>
              <a:rPr lang="gu-IN" sz="1800" dirty="0"/>
              <a:t>હલનચલન વેગ પકડે ત્યારે હવા તોફાની બને છે. </a:t>
            </a:r>
            <a:endParaRPr lang="en-US" sz="1800" dirty="0" smtClean="0"/>
          </a:p>
          <a:p>
            <a:pPr>
              <a:buFont typeface="Wingdings" pitchFamily="2" charset="2"/>
              <a:buChar char="Ø"/>
            </a:pPr>
            <a:r>
              <a:rPr lang="gu-IN" sz="1800" dirty="0"/>
              <a:t>જોકે હવાનાં તોફાનો મર્યાદિત સમયગાળા માટે અને </a:t>
            </a:r>
            <a:r>
              <a:rPr lang="gu-IN" sz="1800" dirty="0" smtClean="0"/>
              <a:t>મર્યાદિત</a:t>
            </a:r>
            <a:r>
              <a:rPr lang="en-US" sz="1800" dirty="0" smtClean="0"/>
              <a:t> </a:t>
            </a:r>
            <a:r>
              <a:rPr lang="gu-IN" sz="1800" dirty="0" smtClean="0"/>
              <a:t>વિસ્તારમાં </a:t>
            </a:r>
            <a:r>
              <a:rPr lang="gu-IN" sz="1800" dirty="0"/>
              <a:t>અસર કરે છે. આવાં વાવાઝોડાં હરિકેન, ટોર્નેડો, વંટોળ વગેરે નામોથી ઓળખાય છે.</a:t>
            </a:r>
          </a:p>
          <a:p>
            <a:pPr>
              <a:buFont typeface="Wingdings" pitchFamily="2" charset="2"/>
              <a:buChar char="Ø"/>
            </a:pPr>
            <a:endParaRPr lang="gu-IN" sz="1800" dirty="0"/>
          </a:p>
          <a:p>
            <a:pPr>
              <a:buFont typeface="Wingdings" pitchFamily="2" charset="2"/>
              <a:buChar char="Ø"/>
            </a:pPr>
            <a:endParaRPr lang="en-US" sz="1800" dirty="0"/>
          </a:p>
        </p:txBody>
      </p:sp>
      <p:pic>
        <p:nvPicPr>
          <p:cNvPr id="4" name="Picture 3" descr="1539186858745-96cdf8dc-3203-4c22-9535-c4a924539461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581400"/>
            <a:ext cx="8686800" cy="31142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pPr algn="ctr"/>
            <a:r>
              <a:rPr lang="gu-IN" dirty="0" smtClean="0"/>
              <a:t> </a:t>
            </a:r>
            <a:r>
              <a:rPr lang="gu-IN" sz="3600" dirty="0" smtClean="0">
                <a:solidFill>
                  <a:srgbClr val="FF0000"/>
                </a:solidFill>
              </a:rPr>
              <a:t>દાવાનળ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14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gu-IN" sz="2000" dirty="0" smtClean="0"/>
              <a:t>જંગલોમાં વૃક્ષોના પરસ્પર ઘર્ષણ અથવા આકાશમાંથી પડતી વીજળી થકી કે બીજા કોઈ કારણસર આગ લાગે  છે જેને ‘દાવાનળ’ કહે છે.</a:t>
            </a:r>
            <a:endParaRPr lang="en-US" sz="2000" dirty="0"/>
          </a:p>
        </p:txBody>
      </p:sp>
      <p:pic>
        <p:nvPicPr>
          <p:cNvPr id="4" name="Picture 3" descr="1539187801650-66b42d67-2473-4d66-a9e7-9984d28765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362200"/>
            <a:ext cx="8077200" cy="417995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gu-IN" sz="3600" dirty="0" smtClean="0">
                <a:solidFill>
                  <a:srgbClr val="FF0000"/>
                </a:solidFill>
              </a:rPr>
              <a:t>ભૂસ્ખલન</a:t>
            </a:r>
            <a:r>
              <a:rPr lang="en-US" sz="3600" dirty="0" smtClean="0">
                <a:solidFill>
                  <a:srgbClr val="FF0000"/>
                </a:solidFill>
              </a:rPr>
              <a:t> (Land slide)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38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gu-IN" sz="1800" b="1" i="1" dirty="0" smtClean="0"/>
              <a:t>ભૂસ્ખલન બે પ્રકારે થાય છે </a:t>
            </a:r>
            <a:r>
              <a:rPr lang="en-US" sz="1800" b="1" i="1" dirty="0" smtClean="0"/>
              <a:t>:</a:t>
            </a:r>
          </a:p>
          <a:p>
            <a:pPr marL="342900" indent="-342900">
              <a:buFont typeface="+mj-lt"/>
              <a:buAutoNum type="arabicParenR"/>
            </a:pPr>
            <a:r>
              <a:rPr lang="gu-IN" sz="1800" dirty="0" smtClean="0"/>
              <a:t>ભારે વરસાદના કારણે</a:t>
            </a:r>
            <a:endParaRPr lang="en-US" sz="1800" dirty="0" smtClean="0"/>
          </a:p>
          <a:p>
            <a:pPr marL="342900" indent="-342900">
              <a:buFont typeface="+mj-lt"/>
              <a:buAutoNum type="arabicParenR"/>
            </a:pPr>
            <a:r>
              <a:rPr lang="gu-IN" sz="1800" dirty="0" smtClean="0"/>
              <a:t>ભૂકંપના કારણે</a:t>
            </a:r>
            <a:endParaRPr lang="en-US" sz="1800" dirty="0" smtClean="0"/>
          </a:p>
          <a:p>
            <a:pPr>
              <a:buFont typeface="Wingdings" pitchFamily="2" charset="2"/>
              <a:buChar char="Ø"/>
            </a:pPr>
            <a:r>
              <a:rPr lang="gu-IN" sz="1800" dirty="0" smtClean="0"/>
              <a:t>કેટલીવાર જમીન કે ભૂમિપ્રદેશનો</a:t>
            </a:r>
            <a:r>
              <a:rPr lang="en-US" sz="1800" dirty="0" smtClean="0"/>
              <a:t> </a:t>
            </a:r>
            <a:r>
              <a:rPr lang="gu-IN" sz="1800" dirty="0" smtClean="0"/>
              <a:t>ઉપરનો ભાગ નીચે તરફ ખસી જાય છે તેને ભૂસ્ખલન કહે છે. </a:t>
            </a:r>
            <a:endParaRPr lang="en-US" sz="1800" dirty="0" smtClean="0"/>
          </a:p>
          <a:p>
            <a:pPr>
              <a:buFont typeface="Wingdings" pitchFamily="2" charset="2"/>
              <a:buChar char="Ø"/>
            </a:pPr>
            <a:r>
              <a:rPr lang="gu-IN" sz="1800" dirty="0" smtClean="0"/>
              <a:t>દા.ત., ચોમાસામાં ઘણીવારભૂસ્ખલનના કારણે કોંકણ</a:t>
            </a:r>
            <a:r>
              <a:rPr lang="en-US" sz="1800" dirty="0" smtClean="0"/>
              <a:t> </a:t>
            </a:r>
            <a:r>
              <a:rPr lang="gu-IN" sz="1800" dirty="0" smtClean="0"/>
              <a:t>રેલવે વ્યવહાર ખોરવાઈ જાય છે.</a:t>
            </a:r>
          </a:p>
          <a:p>
            <a:pPr>
              <a:buFont typeface="Wingdings" pitchFamily="2" charset="2"/>
              <a:buChar char="Ø"/>
            </a:pPr>
            <a:endParaRPr lang="gu-IN" sz="1800" dirty="0" smtClean="0"/>
          </a:p>
          <a:p>
            <a:pPr marL="342900" indent="-342900">
              <a:buFont typeface="Wingdings" pitchFamily="2" charset="2"/>
              <a:buChar char="Ø"/>
            </a:pPr>
            <a:endParaRPr lang="en-US" sz="1800" dirty="0"/>
          </a:p>
        </p:txBody>
      </p:sp>
      <p:pic>
        <p:nvPicPr>
          <p:cNvPr id="4" name="Picture 3" descr="1539188485197-8a12b880-cba5-464d-b0ec-08d9b5028b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659314"/>
            <a:ext cx="6400800" cy="308838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n-clipart-thankyou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gu-IN" dirty="0" smtClean="0">
                <a:solidFill>
                  <a:srgbClr val="FF0000"/>
                </a:solidFill>
              </a:rPr>
              <a:t>પ્રાકૃતિક પ્રકોપો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5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gu-IN" sz="2400" dirty="0" smtClean="0">
                <a:solidFill>
                  <a:srgbClr val="FF0000"/>
                </a:solidFill>
              </a:rPr>
              <a:t>પ્રસ્તાવના</a:t>
            </a:r>
            <a:r>
              <a:rPr lang="en-US" sz="2400" dirty="0" smtClean="0">
                <a:solidFill>
                  <a:srgbClr val="FF0000"/>
                </a:solidFill>
              </a:rPr>
              <a:t> :-</a:t>
            </a:r>
            <a:endParaRPr lang="en-US" sz="2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200" dirty="0" smtClean="0"/>
              <a:t>             </a:t>
            </a:r>
            <a:r>
              <a:rPr lang="gu-IN" sz="2200" dirty="0" smtClean="0"/>
              <a:t>પ્રાકૃતિક </a:t>
            </a:r>
            <a:r>
              <a:rPr lang="gu-IN" sz="2200" dirty="0"/>
              <a:t>પ્રકોપોના બે પ્રકાર હોય છે : પૃથ્વીના આંતરિક ફેરફારના કારણે ભૂકંપ, જ્વાળામુખી અને ત્સુનામી સર્જાય છે. જયારે બાહ્ય ફેરફારના  </a:t>
            </a:r>
            <a:r>
              <a:rPr lang="gu-IN" sz="2200" dirty="0" smtClean="0"/>
              <a:t>કારણે</a:t>
            </a:r>
            <a:r>
              <a:rPr lang="en-US" sz="2200" dirty="0"/>
              <a:t> </a:t>
            </a:r>
            <a:r>
              <a:rPr lang="gu-IN" sz="2200" dirty="0" smtClean="0"/>
              <a:t>પૂર</a:t>
            </a:r>
            <a:r>
              <a:rPr lang="gu-IN" sz="2200" dirty="0"/>
              <a:t>, અનાવૃષ્ટિ, વાવાઝોડું અને દાવાનળ થાય છે.</a:t>
            </a:r>
            <a:r>
              <a:rPr lang="gu-IN" dirty="0"/>
              <a:t> </a:t>
            </a:r>
            <a:endParaRPr lang="en-US" dirty="0"/>
          </a:p>
        </p:txBody>
      </p:sp>
      <p:pic>
        <p:nvPicPr>
          <p:cNvPr id="5" name="Picture 4" descr="natural-disasters-of-earths-past-and-fu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505200"/>
            <a:ext cx="6124574" cy="32074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range-and-white-free-ppt-backgrounds-for-your-powerpoint-templates-throughout-ppt-template-background-wh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gu-IN" dirty="0" smtClean="0">
                <a:solidFill>
                  <a:srgbClr val="FF0000"/>
                </a:solidFill>
              </a:rPr>
              <a:t>ભૂકંપ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3100" dirty="0">
                <a:solidFill>
                  <a:schemeClr val="accent3">
                    <a:lumMod val="50000"/>
                  </a:schemeClr>
                </a:solidFill>
              </a:rPr>
              <a:t> Earthquake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14600"/>
          </a:xfrm>
        </p:spPr>
        <p:txBody>
          <a:bodyPr>
            <a:normAutofit fontScale="92500" lnSpcReduction="10000"/>
          </a:bodyPr>
          <a:lstStyle/>
          <a:p>
            <a:r>
              <a:rPr lang="gu-IN" sz="1600" dirty="0"/>
              <a:t>પુથ્વીના પેટાળમાં થતાં ઝડપી ભૂસંચલન અને દબાણને કારણે ભૂસપાટીનો અમુક નબળો ભાગ એકાએક વેગથી ઉઠે છે. આ આકસ્મિક </a:t>
            </a:r>
            <a:r>
              <a:rPr lang="gu-IN" sz="1600" dirty="0" smtClean="0"/>
              <a:t>ધ્રુજારીને </a:t>
            </a:r>
            <a:r>
              <a:rPr lang="gu-IN" sz="1600" dirty="0"/>
              <a:t>‘ભૂકંપ’ કહે છે</a:t>
            </a:r>
            <a:r>
              <a:rPr lang="gu-IN" sz="1600" dirty="0" smtClean="0"/>
              <a:t>.</a:t>
            </a:r>
            <a:endParaRPr lang="en-US" sz="1600" dirty="0" smtClean="0"/>
          </a:p>
          <a:p>
            <a:r>
              <a:rPr lang="gu-IN" sz="1600" dirty="0"/>
              <a:t>ભૂકંપ ક્રિયાના ઉદ્ભવસ્થળેથી ભૂકંપનાં મોજાં પેદા થાય છે, જેને ભૂકંપ કેન્દ્ર </a:t>
            </a:r>
            <a:r>
              <a:rPr lang="gu-IN" sz="1600" dirty="0" smtClean="0"/>
              <a:t>(</a:t>
            </a:r>
            <a:r>
              <a:rPr lang="en-US" sz="1600" dirty="0" smtClean="0"/>
              <a:t>Epicentre) </a:t>
            </a:r>
            <a:r>
              <a:rPr lang="gu-IN" sz="1600" dirty="0"/>
              <a:t>કહે છે. </a:t>
            </a:r>
            <a:endParaRPr lang="en-US" sz="1600" dirty="0" smtClean="0"/>
          </a:p>
          <a:p>
            <a:r>
              <a:rPr lang="gu-IN" sz="1600" dirty="0"/>
              <a:t>ભૂકંપ કેન્દ્રમાંથી ભૂકંપમોજાં બધે ફેલાય છે, તેમાંથી કેટલાંક મોજાં ભૂસપાટીએ પહોંચી તેની અસર ફેલાવે છે.</a:t>
            </a:r>
          </a:p>
          <a:p>
            <a:r>
              <a:rPr lang="gu-IN" sz="1600" dirty="0"/>
              <a:t>ભૂકંપ કેન્દ્રથી પૃથ્વીની સપાટી નજીકના સ્થળ કે કેન્દ્રને ‘ભૂકંપનિર્ગમન કેન્દ્ર' કહે છે</a:t>
            </a:r>
            <a:r>
              <a:rPr lang="gu-IN" sz="1600" dirty="0" smtClean="0"/>
              <a:t>.</a:t>
            </a:r>
            <a:r>
              <a:rPr lang="gu-IN" sz="1600" dirty="0"/>
              <a:t> ભૂકંપની સૌથી વધુ અસર </a:t>
            </a:r>
            <a:r>
              <a:rPr lang="gu-IN" sz="1600" dirty="0" smtClean="0"/>
              <a:t>ભૂ</a:t>
            </a:r>
            <a:r>
              <a:rPr lang="en-US" sz="1600" dirty="0" smtClean="0"/>
              <a:t>-</a:t>
            </a:r>
            <a:r>
              <a:rPr lang="gu-IN" sz="1600" dirty="0" smtClean="0"/>
              <a:t>સપાટી </a:t>
            </a:r>
            <a:r>
              <a:rPr lang="gu-IN" sz="1600" dirty="0"/>
              <a:t>પરના નિર્ગમન કેન્દ્રના વિસ્તારમાં અનુભવાય છે. </a:t>
            </a:r>
            <a:endParaRPr lang="en-US" sz="1600" dirty="0" smtClean="0"/>
          </a:p>
          <a:p>
            <a:r>
              <a:rPr lang="gu-IN" sz="1600" dirty="0"/>
              <a:t> ભૂકંપ </a:t>
            </a:r>
            <a:r>
              <a:rPr lang="gu-IN" sz="1600" dirty="0" smtClean="0"/>
              <a:t>આલેખક(</a:t>
            </a:r>
            <a:r>
              <a:rPr lang="en-US" sz="1600" dirty="0"/>
              <a:t>Seismograph) </a:t>
            </a:r>
            <a:r>
              <a:rPr lang="gu-IN" sz="1600" dirty="0"/>
              <a:t>દ્વારા ભૂકંપનું ઉદ્ગમસ્થાન અને વેગ (તીવ્રતા) જાણી શકાય છે</a:t>
            </a:r>
            <a:r>
              <a:rPr lang="gu-IN" sz="1600" dirty="0" smtClean="0"/>
              <a:t>.</a:t>
            </a:r>
            <a:endParaRPr lang="en-US" sz="1600" dirty="0" smtClean="0"/>
          </a:p>
          <a:p>
            <a:r>
              <a:rPr lang="gu-IN" sz="1600" dirty="0"/>
              <a:t>ભૂકંપ થવાનાં મુખ્ય </a:t>
            </a:r>
            <a:r>
              <a:rPr lang="gu-IN" sz="1600" dirty="0" smtClean="0"/>
              <a:t>ત્રણ</a:t>
            </a:r>
            <a:r>
              <a:rPr lang="en-US" sz="1600" dirty="0" smtClean="0"/>
              <a:t> </a:t>
            </a:r>
            <a:r>
              <a:rPr lang="gu-IN" sz="1600" dirty="0" smtClean="0"/>
              <a:t>કારણો છે</a:t>
            </a:r>
            <a:r>
              <a:rPr lang="en-US" sz="1600" dirty="0" smtClean="0"/>
              <a:t>:</a:t>
            </a:r>
          </a:p>
          <a:p>
            <a:pPr>
              <a:buNone/>
            </a:pPr>
            <a:r>
              <a:rPr lang="en-US" sz="1600" dirty="0" smtClean="0"/>
              <a:t>                </a:t>
            </a:r>
            <a:r>
              <a:rPr lang="gu-IN" sz="1600" dirty="0" smtClean="0"/>
              <a:t> </a:t>
            </a:r>
            <a:r>
              <a:rPr lang="gu-IN" sz="1700" b="1" i="1" dirty="0">
                <a:solidFill>
                  <a:srgbClr val="0070C0"/>
                </a:solidFill>
              </a:rPr>
              <a:t>(1) જવાળામુખીજન્ય ભૂકંપ (2) વિભંગજન્ય ભૂકંપ (3) ભૂસંતુલનજન્ય ભૂકંપ.</a:t>
            </a:r>
          </a:p>
          <a:p>
            <a:endParaRPr lang="gu-IN" sz="1600" dirty="0"/>
          </a:p>
          <a:p>
            <a:endParaRPr lang="gu-IN" sz="1600" dirty="0"/>
          </a:p>
          <a:p>
            <a:endParaRPr lang="gu-IN" sz="1600" dirty="0"/>
          </a:p>
          <a:p>
            <a:endParaRPr lang="en-US" sz="1600" dirty="0"/>
          </a:p>
        </p:txBody>
      </p:sp>
      <p:pic>
        <p:nvPicPr>
          <p:cNvPr id="4" name="Picture 3" descr="1539177265641-a7014661-37ac-46d7-ae2b-4a8446ac783a_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251" y="4038600"/>
            <a:ext cx="5401149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range-and-white-free-ppt-backgrounds-for-your-powerpoint-templates-throughout-ppt-template-background-wh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gu-IN" sz="3600" dirty="0" smtClean="0">
                <a:solidFill>
                  <a:srgbClr val="FF0000"/>
                </a:solidFill>
              </a:rPr>
              <a:t>જવાળામુખી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gu-IN" dirty="0" smtClean="0"/>
              <a:t> </a:t>
            </a:r>
            <a:r>
              <a:rPr lang="gu-IN" sz="2200" dirty="0" smtClean="0"/>
              <a:t>(</a:t>
            </a:r>
            <a:r>
              <a:rPr lang="en-US" sz="2200" dirty="0" smtClean="0"/>
              <a:t>Volcano)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>
              <a:buNone/>
            </a:pPr>
            <a:r>
              <a:rPr lang="en-US" sz="1600" dirty="0" smtClean="0"/>
              <a:t>                </a:t>
            </a:r>
            <a:r>
              <a:rPr lang="gu-IN" sz="1600" dirty="0" smtClean="0"/>
              <a:t>જવાળામુખી </a:t>
            </a:r>
            <a:r>
              <a:rPr lang="gu-IN" sz="1600" dirty="0"/>
              <a:t>એટલે ભૂ-સપાટીના નબળા ખડક સ્તરોમાં પડેલી ફાટ કે છિદ્રનું નામ છે, જેમા </a:t>
            </a:r>
            <a:r>
              <a:rPr lang="gu-IN" sz="1600" dirty="0" smtClean="0"/>
              <a:t>થઈને</a:t>
            </a:r>
            <a:r>
              <a:rPr lang="en-US" sz="1600" dirty="0"/>
              <a:t> </a:t>
            </a:r>
            <a:r>
              <a:rPr lang="gu-IN" sz="1600" dirty="0" smtClean="0"/>
              <a:t>પેટાળનો</a:t>
            </a:r>
            <a:r>
              <a:rPr lang="gu-IN" sz="1600" dirty="0"/>
              <a:t> </a:t>
            </a:r>
            <a:r>
              <a:rPr lang="gu-IN" sz="1600" dirty="0" smtClean="0"/>
              <a:t>ધગધગતો </a:t>
            </a:r>
            <a:r>
              <a:rPr lang="gu-IN" sz="1600" dirty="0"/>
              <a:t>લાલચોળ મેગ્મા, વિવિધ કદ અને આકારના ખડક, </a:t>
            </a:r>
            <a:r>
              <a:rPr lang="gu-IN" sz="1600" dirty="0" smtClean="0"/>
              <a:t>રાખ,વરાળ</a:t>
            </a:r>
            <a:r>
              <a:rPr lang="gu-IN" sz="1600" dirty="0"/>
              <a:t> અને અન્ય વાયુઓ ભૂસપાટી ઉપર ધસી આવે છે</a:t>
            </a:r>
            <a:r>
              <a:rPr lang="gu-IN" sz="1600" dirty="0" smtClean="0"/>
              <a:t>.</a:t>
            </a: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gu-IN" sz="1600" b="1" dirty="0"/>
              <a:t>જવાળામુખી વિસ્ફોટ થવાનાં મુખ્ય ચાર કારણો </a:t>
            </a:r>
            <a:r>
              <a:rPr lang="gu-IN" sz="1600" b="1" dirty="0" smtClean="0"/>
              <a:t>છે</a:t>
            </a:r>
            <a:r>
              <a:rPr lang="en-US" sz="1600" b="1" dirty="0" smtClean="0"/>
              <a:t> </a:t>
            </a:r>
            <a:r>
              <a:rPr lang="gu-IN" sz="1600" b="1" dirty="0" smtClean="0"/>
              <a:t>:</a:t>
            </a:r>
            <a:endParaRPr lang="en-US" sz="1600" b="1" dirty="0" smtClean="0"/>
          </a:p>
          <a:p>
            <a:pPr>
              <a:buNone/>
            </a:pPr>
            <a:r>
              <a:rPr lang="en-US" sz="1600" dirty="0" smtClean="0"/>
              <a:t>     </a:t>
            </a:r>
            <a:r>
              <a:rPr lang="gu-IN" sz="1600" dirty="0"/>
              <a:t> (1) પૃથ્વીના પેટાળનું તાપમાન </a:t>
            </a:r>
            <a:endParaRPr lang="en-US" sz="1600" dirty="0" smtClean="0"/>
          </a:p>
          <a:p>
            <a:pPr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gu-IN" sz="1600" dirty="0" smtClean="0"/>
              <a:t>(</a:t>
            </a:r>
            <a:r>
              <a:rPr lang="gu-IN" sz="1600" dirty="0"/>
              <a:t>2) પ્રવાહી મેગ્માની ઉત્પત્તિ </a:t>
            </a:r>
            <a:endParaRPr lang="en-US" sz="1600" dirty="0" smtClean="0"/>
          </a:p>
          <a:p>
            <a:pPr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gu-IN" sz="1600" dirty="0" smtClean="0"/>
              <a:t>(</a:t>
            </a:r>
            <a:r>
              <a:rPr lang="gu-IN" sz="1600" dirty="0"/>
              <a:t>3) વાયુ અને વરાળનો ઉદ્ભવ </a:t>
            </a:r>
            <a:endParaRPr lang="en-US" sz="1600" dirty="0" smtClean="0"/>
          </a:p>
          <a:p>
            <a:pPr>
              <a:buNone/>
            </a:pPr>
            <a:r>
              <a:rPr lang="en-US" sz="1600" dirty="0"/>
              <a:t> </a:t>
            </a:r>
            <a:r>
              <a:rPr lang="en-US" sz="1600" dirty="0" smtClean="0"/>
              <a:t>   </a:t>
            </a:r>
            <a:r>
              <a:rPr lang="gu-IN" sz="1600" dirty="0" smtClean="0"/>
              <a:t> </a:t>
            </a:r>
            <a:r>
              <a:rPr lang="gu-IN" sz="1600" dirty="0"/>
              <a:t>(4) મેગ્મા (લાવ૨સ)નું ભૂસપાટી તરફનું વહન</a:t>
            </a:r>
            <a:r>
              <a:rPr lang="gu-IN" sz="1600" dirty="0" smtClean="0"/>
              <a:t>.</a:t>
            </a:r>
            <a:endParaRPr lang="en-US" sz="1600" dirty="0" smtClean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gu-IN" sz="1600" b="1" dirty="0"/>
              <a:t>જ્વાળામુખીના મુખ્ય ત્રણ પ્રકાર</a:t>
            </a:r>
            <a:r>
              <a:rPr lang="gu-IN" sz="1600" dirty="0"/>
              <a:t> </a:t>
            </a:r>
            <a:r>
              <a:rPr lang="en-US" sz="1600" dirty="0" smtClean="0"/>
              <a:t>:</a:t>
            </a:r>
          </a:p>
          <a:p>
            <a:r>
              <a:rPr lang="gu-IN" sz="1600" dirty="0"/>
              <a:t> (1) સક્રિય જ્વાળામુખી (ઓંટના  જવાળા (ઈટાલી</a:t>
            </a:r>
            <a:r>
              <a:rPr lang="gu-IN" sz="1600" dirty="0" smtClean="0"/>
              <a:t>))</a:t>
            </a:r>
            <a:endParaRPr lang="en-US" sz="1600" dirty="0" smtClean="0"/>
          </a:p>
          <a:p>
            <a:r>
              <a:rPr lang="gu-IN" sz="1600" dirty="0" smtClean="0"/>
              <a:t> </a:t>
            </a:r>
            <a:r>
              <a:rPr lang="gu-IN" sz="1600" dirty="0"/>
              <a:t>(2) </a:t>
            </a:r>
            <a:r>
              <a:rPr lang="gu-IN" sz="1600" dirty="0" smtClean="0"/>
              <a:t>સુષુપ્ત</a:t>
            </a:r>
            <a:r>
              <a:rPr lang="en-US" sz="1600" dirty="0" smtClean="0"/>
              <a:t> </a:t>
            </a:r>
            <a:r>
              <a:rPr lang="gu-IN" sz="1600" dirty="0" smtClean="0"/>
              <a:t>જ્વાળામુખી </a:t>
            </a:r>
            <a:r>
              <a:rPr lang="gu-IN" sz="1600" dirty="0"/>
              <a:t>(ફ્યુજિયામાં જવાળા (જાપાન)) </a:t>
            </a:r>
            <a:endParaRPr lang="en-US" sz="1600" dirty="0" smtClean="0"/>
          </a:p>
          <a:p>
            <a:r>
              <a:rPr lang="gu-IN" sz="1600" dirty="0" smtClean="0"/>
              <a:t> </a:t>
            </a:r>
            <a:r>
              <a:rPr lang="gu-IN" sz="1600" dirty="0"/>
              <a:t>(3) મૃત જ્વાળામુખી (માઉન્ટ પોપા જવાળા (મ્યાનમાર</a:t>
            </a:r>
            <a:r>
              <a:rPr lang="gu-IN" sz="1600" dirty="0" smtClean="0"/>
              <a:t>)</a:t>
            </a:r>
            <a:r>
              <a:rPr lang="en-US" sz="1600" dirty="0" smtClean="0"/>
              <a:t>)</a:t>
            </a:r>
            <a:endParaRPr lang="gu-IN" sz="1600" dirty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b="1" dirty="0" smtClean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gu-IN" sz="16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ange-and-white-free-ppt-backgrounds-for-your-powerpoint-templates-throughout-ppt-template-background-wh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124201"/>
            <a:ext cx="8229600" cy="3733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gu-IN" sz="1800" b="1" dirty="0"/>
              <a:t>જ્વાળામુખીથી ફાયદો પણ થાય છે</a:t>
            </a:r>
            <a:r>
              <a:rPr lang="gu-IN" sz="1800" b="1" dirty="0" smtClean="0"/>
              <a:t>.</a:t>
            </a:r>
            <a:endParaRPr lang="en-US" sz="1600" b="1" dirty="0" smtClean="0"/>
          </a:p>
          <a:p>
            <a:pPr>
              <a:buFont typeface="Wingdings" pitchFamily="2" charset="2"/>
              <a:buChar char="Ø"/>
            </a:pPr>
            <a:r>
              <a:rPr lang="gu-IN" sz="1600" dirty="0"/>
              <a:t>લાવા પથરાતાં જમીનની ફળદ્રુપતા વધે છે. જાવા અને સુમાત્રાની લાવામાંથી બનેલી જમીનો ખૂબ જ ફળદ્રુપ હોવાથી સારી ખેતી થાય છે. જ્વાળામુખીના ઢોળાવો ઉપરની પોટાશયુક્ત માટીમાં ખેતી કરી ખેડૂતો મબલખ પાક મેળવે છે</a:t>
            </a:r>
            <a:r>
              <a:rPr lang="gu-IN" sz="1600" dirty="0" smtClean="0"/>
              <a:t>.</a:t>
            </a:r>
            <a:endParaRPr lang="en-US" sz="1600" dirty="0" smtClean="0"/>
          </a:p>
          <a:p>
            <a:pPr>
              <a:buFont typeface="Wingdings" pitchFamily="2" charset="2"/>
              <a:buChar char="Ø"/>
            </a:pPr>
            <a:r>
              <a:rPr lang="gu-IN" sz="1600" dirty="0"/>
              <a:t>જ્વાળામુખી વિસ્તારના ગરમપાણીના ઝરામાં જંતુનાશક દ્રવ્યો હોવાથી ચામડીના દર્દીઓ માટે તે આશીર્વાદરૂપ બને છે. </a:t>
            </a:r>
            <a:endParaRPr lang="en-US" sz="1600" dirty="0" smtClean="0"/>
          </a:p>
          <a:p>
            <a:pPr>
              <a:buFont typeface="Wingdings" pitchFamily="2" charset="2"/>
              <a:buChar char="Ø"/>
            </a:pPr>
            <a:r>
              <a:rPr lang="gu-IN" sz="1600" dirty="0" smtClean="0"/>
              <a:t>જ્વાળામુખીના </a:t>
            </a:r>
            <a:r>
              <a:rPr lang="gu-IN" sz="1600" dirty="0"/>
              <a:t>કારણે પારો, એન્ટિમની, સીસું, જસત, ટંગસ્ટન, ક્લાઈ વગેરે ધાતુમય ખનીજો ભૂસપાટીથી </a:t>
            </a:r>
            <a:r>
              <a:rPr lang="gu-IN" sz="1600" dirty="0" smtClean="0"/>
              <a:t>થોડી</a:t>
            </a:r>
            <a:r>
              <a:rPr lang="en-US" sz="1600" dirty="0" smtClean="0"/>
              <a:t> </a:t>
            </a:r>
            <a:r>
              <a:rPr lang="gu-IN" sz="1600" dirty="0" smtClean="0"/>
              <a:t>ઊંડાઈએ </a:t>
            </a:r>
            <a:r>
              <a:rPr lang="gu-IN" sz="1600" dirty="0"/>
              <a:t>જ પ્રાપ્ત થાય છે</a:t>
            </a:r>
            <a:r>
              <a:rPr lang="gu-IN" sz="1600" dirty="0" smtClean="0"/>
              <a:t>.</a:t>
            </a:r>
            <a:endParaRPr lang="en-US" sz="1600" dirty="0" smtClean="0"/>
          </a:p>
          <a:p>
            <a:pPr>
              <a:buFont typeface="Wingdings" pitchFamily="2" charset="2"/>
              <a:buChar char="Ø"/>
            </a:pPr>
            <a:r>
              <a:rPr lang="gu-IN" sz="1600" dirty="0"/>
              <a:t> જ્વાળામુખી નળીમાં લાવારસ ઠરતાં અને કાર્બન ઉપર દબાણ આવતાં સમય જતાં તેમાંથી </a:t>
            </a:r>
            <a:r>
              <a:rPr lang="gu-IN" sz="1600" dirty="0" smtClean="0"/>
              <a:t>હીરા</a:t>
            </a:r>
            <a:r>
              <a:rPr lang="en-US" sz="1600" dirty="0" smtClean="0"/>
              <a:t> </a:t>
            </a:r>
            <a:r>
              <a:rPr lang="gu-IN" sz="1600" dirty="0" smtClean="0"/>
              <a:t>બને </a:t>
            </a:r>
            <a:r>
              <a:rPr lang="gu-IN" sz="1600" dirty="0"/>
              <a:t>છે</a:t>
            </a:r>
            <a:r>
              <a:rPr lang="gu-IN" sz="1600" dirty="0" smtClean="0"/>
              <a:t>.</a:t>
            </a:r>
            <a:endParaRPr lang="en-US" sz="1600" dirty="0" smtClean="0"/>
          </a:p>
          <a:p>
            <a:pPr>
              <a:buFont typeface="Wingdings" pitchFamily="2" charset="2"/>
              <a:buChar char="Ø"/>
            </a:pPr>
            <a:r>
              <a:rPr lang="gu-IN" sz="1600" dirty="0"/>
              <a:t> જ્વાળામુખીમાંથી ફેંકાતાં વિખંડિત ખડક પદાર્થોમાંના નાના પથ્થરો ‘લાપિલી’ તરીકે ઓળખાય </a:t>
            </a:r>
            <a:r>
              <a:rPr lang="gu-IN" sz="1600" dirty="0" smtClean="0"/>
              <a:t>છે</a:t>
            </a:r>
            <a:r>
              <a:rPr lang="en-US" sz="1600" dirty="0" smtClean="0"/>
              <a:t>.</a:t>
            </a:r>
            <a:r>
              <a:rPr lang="gu-IN" sz="1600" dirty="0" smtClean="0"/>
              <a:t> </a:t>
            </a:r>
            <a:r>
              <a:rPr lang="gu-IN" sz="1600" dirty="0"/>
              <a:t>આ </a:t>
            </a:r>
            <a:r>
              <a:rPr lang="gu-IN" sz="1600" dirty="0" smtClean="0"/>
              <a:t>લાપિલીને</a:t>
            </a:r>
            <a:r>
              <a:rPr lang="en-US" sz="1600" dirty="0" smtClean="0"/>
              <a:t> </a:t>
            </a:r>
            <a:r>
              <a:rPr lang="gu-IN" sz="1600" dirty="0" smtClean="0"/>
              <a:t>મનગમતો </a:t>
            </a:r>
            <a:r>
              <a:rPr lang="gu-IN" sz="1600" dirty="0"/>
              <a:t>ઘાટ આપી શકાતો હોવાથી તે ખૂબ ઉપયોગી પુરવાર થાય છે.</a:t>
            </a:r>
          </a:p>
          <a:p>
            <a:pPr>
              <a:buFont typeface="Wingdings" pitchFamily="2" charset="2"/>
              <a:buChar char="Ø"/>
            </a:pPr>
            <a:endParaRPr lang="gu-IN" sz="1600" dirty="0"/>
          </a:p>
          <a:p>
            <a:pPr>
              <a:buFont typeface="Wingdings" pitchFamily="2" charset="2"/>
              <a:buChar char="Ø"/>
            </a:pPr>
            <a:endParaRPr lang="gu-IN" sz="1800" dirty="0"/>
          </a:p>
          <a:p>
            <a:pPr>
              <a:buFont typeface="Wingdings" pitchFamily="2" charset="2"/>
              <a:buChar char="Ø"/>
            </a:pPr>
            <a:endParaRPr lang="en-US" sz="1800" dirty="0" smtClean="0"/>
          </a:p>
          <a:p>
            <a:pPr>
              <a:buFont typeface="Wingdings" pitchFamily="2" charset="2"/>
              <a:buChar char="Ø"/>
            </a:pPr>
            <a:endParaRPr lang="en-US" sz="1800" b="1" dirty="0"/>
          </a:p>
        </p:txBody>
      </p:sp>
      <p:pic>
        <p:nvPicPr>
          <p:cNvPr id="5" name="Picture 4" descr="1539180902498-28411b1f-7e98-494f-967f-548544a92c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52400"/>
            <a:ext cx="6858000" cy="28193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ange-and-white-free-ppt-backgrounds-for-your-powerpoint-templates-throughout-ppt-template-background-wh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96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gu-IN" sz="4000" dirty="0" smtClean="0">
                <a:solidFill>
                  <a:srgbClr val="FF0000"/>
                </a:solidFill>
              </a:rPr>
              <a:t>ત્સુનામી</a:t>
            </a:r>
            <a:r>
              <a:rPr lang="gu-IN" dirty="0" smtClean="0"/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(</a:t>
            </a:r>
            <a:r>
              <a:rPr lang="en-US" sz="2000" dirty="0" smtClean="0">
                <a:solidFill>
                  <a:schemeClr val="bg1"/>
                </a:solidFill>
              </a:rPr>
              <a:t>Tsunami)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/>
              <a:t> </a:t>
            </a:r>
            <a:r>
              <a:rPr lang="gu-IN" sz="1600" dirty="0" smtClean="0"/>
              <a:t>સમુદ્રના </a:t>
            </a:r>
            <a:r>
              <a:rPr lang="gu-IN" sz="1600" dirty="0"/>
              <a:t>તળિયે આવેલા જ્વાળામુખી ફાટવાથી કે તળિયે ભૂકંપ થવાથી સમુદ્રની સપાટી પર ખૂબ શક્તિશાળી વિનાશક મોજાં ઉત્પન્ન થાય છે. આ મોજાંને ‘સુનામી' કહે છે</a:t>
            </a:r>
            <a:r>
              <a:rPr lang="gu-IN" sz="1600" dirty="0" smtClean="0"/>
              <a:t>.</a:t>
            </a:r>
            <a:endParaRPr lang="en-US" sz="1600" dirty="0" smtClean="0"/>
          </a:p>
          <a:p>
            <a:pPr>
              <a:buFont typeface="Wingdings" pitchFamily="2" charset="2"/>
              <a:buChar char="Ø"/>
            </a:pPr>
            <a:r>
              <a:rPr lang="gu-IN" sz="1600" dirty="0" smtClean="0"/>
              <a:t>તે</a:t>
            </a:r>
            <a:r>
              <a:rPr lang="gu-IN" sz="1600" dirty="0"/>
              <a:t> ઊંચા અને અસાધારણ લંબાઈનાં હોય છે. એની લંબાઈ આશરે 700 થી 1600 કિમી જેટલી હોય છે</a:t>
            </a:r>
            <a:r>
              <a:rPr lang="gu-IN" sz="1600" dirty="0" smtClean="0"/>
              <a:t>.</a:t>
            </a:r>
            <a:endParaRPr lang="en-US" sz="1600" dirty="0" smtClean="0"/>
          </a:p>
          <a:p>
            <a:pPr>
              <a:buFont typeface="Wingdings" pitchFamily="2" charset="2"/>
              <a:buChar char="Ø"/>
            </a:pPr>
            <a:r>
              <a:rPr lang="gu-IN" sz="1600" dirty="0" smtClean="0"/>
              <a:t>આ </a:t>
            </a:r>
            <a:r>
              <a:rPr lang="gu-IN" sz="1600" dirty="0"/>
              <a:t>મોજાંઓ ખૂબ જ ઝડપી અને લાંબું અંતર કાપનાર હોય છે. આ પ્રકારનાં મોજાંથી પાણી ઝડપથી કાંઠા પર ઊંચે સુધી ચડી જાય છે અને મોટી હોનારત સર્જ છે</a:t>
            </a:r>
            <a:r>
              <a:rPr lang="gu-IN" sz="1600" dirty="0" smtClean="0"/>
              <a:t>.</a:t>
            </a:r>
            <a:endParaRPr lang="en-US" sz="1600" dirty="0"/>
          </a:p>
          <a:p>
            <a:pPr>
              <a:buFont typeface="Wingdings" pitchFamily="2" charset="2"/>
              <a:buChar char="Ø"/>
            </a:pPr>
            <a:r>
              <a:rPr lang="gu-IN" sz="1600" dirty="0"/>
              <a:t>વંટોળ કે ઝંઝાવાતથી મોટાં અને શક્તિશાળી મોજાં ઉત્પન્ન થાય છે</a:t>
            </a:r>
            <a:r>
              <a:rPr lang="gu-IN" sz="1600" dirty="0" smtClean="0"/>
              <a:t>.</a:t>
            </a:r>
            <a:endParaRPr lang="en-US" sz="1600" dirty="0" smtClean="0"/>
          </a:p>
          <a:p>
            <a:pPr>
              <a:buFont typeface="Wingdings" pitchFamily="2" charset="2"/>
              <a:buChar char="Ø"/>
            </a:pPr>
            <a:r>
              <a:rPr lang="gu-IN" sz="1600" dirty="0" smtClean="0"/>
              <a:t>કોઈક </a:t>
            </a:r>
            <a:r>
              <a:rPr lang="gu-IN" sz="1600" dirty="0"/>
              <a:t>વખત સમુદ્રકિનારે ઊંચી જગ્યા પરથી મોટો ખડક કે હિમશિલા એકાએક સમઢમાં તૂટી પડે છે; તેનાથી પણ પ્રલયકારી મોટાં મોજાં ઉત્પન્ન થાય છે.</a:t>
            </a:r>
            <a:endParaRPr lang="en-US" sz="1600" dirty="0" smtClean="0"/>
          </a:p>
          <a:p>
            <a:pPr>
              <a:buFont typeface="Wingdings" pitchFamily="2" charset="2"/>
              <a:buChar char="Ø"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  <p:pic>
        <p:nvPicPr>
          <p:cNvPr id="5" name="Picture 4" descr="1539183809149-ec5f99f6-0d61-4f92-9747-5eefa552beda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886200"/>
            <a:ext cx="70104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ange-and-white-free-ppt-backgrounds-for-your-powerpoint-templates-throughout-ppt-template-background-wh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gu-IN" sz="3200" dirty="0" smtClean="0">
                <a:solidFill>
                  <a:srgbClr val="FF0000"/>
                </a:solidFill>
              </a:rPr>
              <a:t>પૂર (</a:t>
            </a:r>
            <a:r>
              <a:rPr lang="en-US" sz="3200" dirty="0" smtClean="0">
                <a:solidFill>
                  <a:srgbClr val="FF0000"/>
                </a:solidFill>
              </a:rPr>
              <a:t>Flood)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gu-IN" sz="1800" dirty="0"/>
              <a:t>નદીમાં એકાએક </a:t>
            </a:r>
            <a:r>
              <a:rPr lang="gu-IN" sz="1800" dirty="0" smtClean="0"/>
              <a:t>આવતાં </a:t>
            </a:r>
            <a:r>
              <a:rPr lang="gu-IN" sz="1800" dirty="0"/>
              <a:t>ધસમસતાં પાણીના પ્રવાહને ‘પૂર’ (</a:t>
            </a:r>
            <a:r>
              <a:rPr lang="en-US" sz="1800" dirty="0"/>
              <a:t>Flood) </a:t>
            </a:r>
            <a:r>
              <a:rPr lang="gu-IN" sz="1800" dirty="0"/>
              <a:t>કહે છે</a:t>
            </a:r>
            <a:r>
              <a:rPr lang="gu-IN" sz="1800" dirty="0" smtClean="0"/>
              <a:t>.</a:t>
            </a:r>
            <a:endParaRPr lang="en-US" sz="1800" dirty="0" smtClean="0"/>
          </a:p>
          <a:p>
            <a:pPr>
              <a:buFont typeface="Wingdings" pitchFamily="2" charset="2"/>
              <a:buChar char="Ø"/>
            </a:pPr>
            <a:endParaRPr lang="en-US" sz="1800" dirty="0" smtClean="0"/>
          </a:p>
          <a:p>
            <a:pPr>
              <a:buFont typeface="Wingdings" pitchFamily="2" charset="2"/>
              <a:buChar char="Ø"/>
            </a:pPr>
            <a:r>
              <a:rPr lang="gu-IN" sz="1800" b="1" i="1" dirty="0"/>
              <a:t> પૂર આવવાનાં મુખ્ય બે કારણો છે</a:t>
            </a:r>
            <a:r>
              <a:rPr lang="gu-IN" sz="1800" b="1" i="1" dirty="0" smtClean="0"/>
              <a:t>.</a:t>
            </a:r>
            <a:endParaRPr lang="en-US" sz="1800" b="1" i="1" dirty="0" smtClean="0"/>
          </a:p>
          <a:p>
            <a:pPr>
              <a:buFont typeface="Wingdings" pitchFamily="2" charset="2"/>
              <a:buChar char="Ø"/>
            </a:pPr>
            <a:endParaRPr lang="en-US" sz="1800" b="1" i="1" dirty="0" smtClean="0"/>
          </a:p>
          <a:p>
            <a:pPr>
              <a:buFont typeface="+mj-lt"/>
              <a:buAutoNum type="arabicParenR"/>
            </a:pPr>
            <a:r>
              <a:rPr lang="gu-IN" sz="1800" dirty="0"/>
              <a:t>ચોમાસામાં જો નદીના ઉપરવાસમાં ધોધમાર વરસાદ પડે તો પૂર આવે</a:t>
            </a:r>
          </a:p>
          <a:p>
            <a:pPr>
              <a:buFont typeface="+mj-lt"/>
              <a:buAutoNum type="arabicParenR"/>
            </a:pPr>
            <a:r>
              <a:rPr lang="gu-IN" sz="1800" dirty="0"/>
              <a:t>કોઈ નદી પરનો બંધ તૂટી જાય તો નદી કિનારા તેમજ નીચાણવાળા વિસ્તારમાં પૂર આવે છે.</a:t>
            </a:r>
          </a:p>
          <a:p>
            <a:pPr>
              <a:buFont typeface="Wingdings" pitchFamily="2" charset="2"/>
              <a:buChar char="Ø"/>
            </a:pPr>
            <a:endParaRPr lang="en-US" sz="1800" b="1" i="1" dirty="0" smtClean="0"/>
          </a:p>
          <a:p>
            <a:pPr>
              <a:buFont typeface="Wingdings" pitchFamily="2" charset="2"/>
              <a:buChar char="Ø"/>
            </a:pPr>
            <a:endParaRPr lang="en-US" sz="1800" dirty="0"/>
          </a:p>
        </p:txBody>
      </p:sp>
      <p:pic>
        <p:nvPicPr>
          <p:cNvPr id="5" name="Picture 4" descr="1539184823834-110f48fd-03c3-4c48-8df8-3b4176c2a54a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200400"/>
            <a:ext cx="7239000" cy="34888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u-IN" sz="3200" dirty="0">
                <a:solidFill>
                  <a:srgbClr val="FF0000"/>
                </a:solidFill>
              </a:rPr>
              <a:t>જાણવા જેવું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3505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743200"/>
                <a:gridCol w="2743200"/>
                <a:gridCol w="2743200"/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gu-IN" sz="2000" b="0" i="0" kern="1200" dirty="0" smtClean="0">
                          <a:solidFill>
                            <a:srgbClr val="FF33CC"/>
                          </a:solidFill>
                          <a:latin typeface="+mn-lt"/>
                          <a:ea typeface="+mn-ea"/>
                          <a:cs typeface="+mn-cs"/>
                        </a:rPr>
                        <a:t>નદીનું નામ</a:t>
                      </a:r>
                      <a:endParaRPr lang="en-US" sz="2000" dirty="0">
                        <a:solidFill>
                          <a:srgbClr val="FF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gu-IN" sz="2000" b="0" i="0" kern="1200" dirty="0" smtClean="0">
                          <a:solidFill>
                            <a:srgbClr val="FF33CC"/>
                          </a:solidFill>
                          <a:latin typeface="+mn-lt"/>
                          <a:ea typeface="+mn-ea"/>
                          <a:cs typeface="+mn-cs"/>
                        </a:rPr>
                        <a:t>પૂર પ્રભાવિત વિસ્તાર</a:t>
                      </a:r>
                      <a:endParaRPr lang="en-US" sz="2000" dirty="0">
                        <a:solidFill>
                          <a:srgbClr val="FF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gu-IN" sz="2000" b="0" i="0" kern="1200" dirty="0" smtClean="0">
                          <a:solidFill>
                            <a:srgbClr val="FF33CC"/>
                          </a:solidFill>
                          <a:latin typeface="+mn-lt"/>
                          <a:ea typeface="+mn-ea"/>
                          <a:cs typeface="+mn-cs"/>
                        </a:rPr>
                        <a:t>વર્ષ</a:t>
                      </a:r>
                      <a:endParaRPr lang="en-US" sz="2000" dirty="0">
                        <a:solidFill>
                          <a:srgbClr val="FF33CC"/>
                        </a:solidFill>
                      </a:endParaRPr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gu-IN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ગંગા, યમુના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gu-IN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ઉત્તર ભારત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1978</a:t>
                      </a:r>
                      <a:endParaRPr lang="en-US" dirty="0"/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gu-IN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મચ્છુ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gu-IN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મોરબી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1979</a:t>
                      </a:r>
                      <a:endParaRPr lang="en-US" dirty="0"/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gu-IN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તાપી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gu-IN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સુરત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gu-IN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કોશી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gu-IN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બિહાર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range-and-white-free-ppt-backgrounds-for-your-powerpoint-templates-throughout-ppt-template-background-wh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gu-IN" sz="2800" dirty="0">
                <a:solidFill>
                  <a:srgbClr val="FF0000"/>
                </a:solidFill>
              </a:rPr>
              <a:t>દુષ્કાળ  કે </a:t>
            </a:r>
            <a:r>
              <a:rPr lang="gu-IN" sz="2800" dirty="0" smtClean="0">
                <a:solidFill>
                  <a:srgbClr val="FF0000"/>
                </a:solidFill>
              </a:rPr>
              <a:t>અનાવૃષ્ટિ</a:t>
            </a: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Drought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133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gu-IN" sz="1800" dirty="0"/>
              <a:t>વરસાદ ન આવવાથી ખોરાક-પાણીની અછત સર્જાય અને જમીનમાં પાણી સુકાઈ જવાની પ્રક્રિયાને ‘દુષ્કાળ</a:t>
            </a:r>
            <a:r>
              <a:rPr lang="gu-IN" sz="1800" dirty="0" smtClean="0"/>
              <a:t>'(</a:t>
            </a:r>
            <a:r>
              <a:rPr lang="en-US" sz="1800" dirty="0"/>
              <a:t>Feminine) </a:t>
            </a:r>
            <a:r>
              <a:rPr lang="gu-IN" sz="1800" dirty="0"/>
              <a:t>કહે છે. </a:t>
            </a:r>
            <a:endParaRPr lang="en-US" sz="1800" dirty="0" smtClean="0"/>
          </a:p>
          <a:p>
            <a:pPr>
              <a:buFont typeface="Wingdings" pitchFamily="2" charset="2"/>
              <a:buChar char="Ø"/>
            </a:pPr>
            <a:r>
              <a:rPr lang="gu-IN" sz="1800" dirty="0"/>
              <a:t>સતત બે-ત્રણ વર્ષ સુધી વરસાદ ના આવે અથવા ઓછો આવે ત્યારે દુષ્કાળની પરિસ્થિતિ સર્જાય છે</a:t>
            </a:r>
            <a:r>
              <a:rPr lang="gu-IN" sz="1800" dirty="0" smtClean="0"/>
              <a:t>.</a:t>
            </a:r>
            <a:endParaRPr lang="en-US" sz="1800" dirty="0" smtClean="0"/>
          </a:p>
          <a:p>
            <a:pPr>
              <a:buFont typeface="Wingdings" pitchFamily="2" charset="2"/>
              <a:buChar char="Ø"/>
            </a:pPr>
            <a:r>
              <a:rPr lang="gu-IN" sz="1800" dirty="0"/>
              <a:t>વધુ વૃક્ષો વાવવામાં આવે અને વાતાવરણને પ્રદૂષિત થતું અટકાવવામાં આવે તો દુષ્કાળની સંભાવના ઓછી રહે છે.</a:t>
            </a:r>
          </a:p>
          <a:p>
            <a:endParaRPr lang="en-US" dirty="0"/>
          </a:p>
        </p:txBody>
      </p:sp>
      <p:pic>
        <p:nvPicPr>
          <p:cNvPr id="4" name="Picture 3" descr="1539186277008-4a94e9a9-6d27-4fe8-ba0f-2423d7f352c4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200400"/>
            <a:ext cx="8763000" cy="328612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280</TotalTime>
  <Words>300</Words>
  <Application>Microsoft Office PowerPoint</Application>
  <PresentationFormat>On-screen Show (4:3)</PresentationFormat>
  <Paragraphs>89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આકાર અધ્યાપન મંદિર (બી.એડ. કોલેજ), ઓગણજ </vt:lpstr>
      <vt:lpstr>પ્રાકૃતિક પ્રકોપો</vt:lpstr>
      <vt:lpstr>ભૂકંપ  Earthquake</vt:lpstr>
      <vt:lpstr>જવાળામુખી  (Volcano)</vt:lpstr>
      <vt:lpstr>Slide 5</vt:lpstr>
      <vt:lpstr>ત્સુનામી (Tsunami)</vt:lpstr>
      <vt:lpstr>પૂર (Flood)</vt:lpstr>
      <vt:lpstr>જાણવા જેવું</vt:lpstr>
      <vt:lpstr>દુષ્કાળ  કે અનાવૃષ્ટિ Drought</vt:lpstr>
      <vt:lpstr>વાવાઝોડું  (Cyclone)</vt:lpstr>
      <vt:lpstr> દાવાનળ</vt:lpstr>
      <vt:lpstr>ભૂસ્ખલન (Land slide)</vt:lpstr>
      <vt:lpstr>Slide 13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Anil Rathod</dc:creator>
  <cp:lastModifiedBy>Anil Rathod</cp:lastModifiedBy>
  <cp:revision>32</cp:revision>
  <dcterms:created xsi:type="dcterms:W3CDTF">2018-10-10T11:50:41Z</dcterms:created>
  <dcterms:modified xsi:type="dcterms:W3CDTF">2018-10-10T16:33:26Z</dcterms:modified>
</cp:coreProperties>
</file>